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20" autoAdjust="0"/>
  </p:normalViewPr>
  <p:slideViewPr>
    <p:cSldViewPr snapToGrid="0">
      <p:cViewPr varScale="1">
        <p:scale>
          <a:sx n="103" d="100"/>
          <a:sy n="103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DA9E1-4387-4741-95CF-FD9A89D0658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0527D-2E08-47C7-A5C5-7B530F564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601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0527D-2E08-47C7-A5C5-7B530F56418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318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1C652-5C25-B26A-3085-898743933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DB25A0-7511-AC9D-424B-72E3397AC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E71D7-5C8C-0223-3128-AFE87AAD4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043AEB-1724-946A-A053-FBD2EE95B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07660A-162F-9487-8386-F8D90F57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36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98361-A51F-16BD-F127-0AF6B08AB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8BF71D-FAC3-16EB-F5CA-A90E9D7991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D5B74-0A2B-871C-7DBE-DE9FBFBC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D93345-7759-E5E9-F1D9-E944DC9A5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7B69FD-27A7-04F4-CEA3-CC567DB2E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817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339E0E-5D79-8EFD-4BA5-340B9BF3F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CC6418-4FD5-B677-4DF6-9C1ECC178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D4771D-CBCF-3A34-D6C1-97903EA1D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B5E3F5-120E-ED53-E021-DBD04B657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AC42AF-AD8B-61E3-FBF2-603177B95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46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E7EB6-9E75-568B-56B2-A844ACEA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65AAC8-8026-A053-CA24-964F86F35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E9D2D0-C0B5-AC02-9991-AC271C203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316CEA-A3CD-A9A2-AC96-7F1587B4E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BFBEF9-4F6F-B1FE-5E35-1F771FD2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59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3BBC62-D30C-6C9A-44A7-D28E8D09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CBBA70-B7C5-BBA2-E78B-27011003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D480AA-9B88-9088-831E-AA747D63D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B03C82-3678-220C-D6D6-29464148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74D9D9-5B4B-9309-E112-961FDDD9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413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0C9F0-FDE1-3404-19D5-F02715D4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B7A90-AB76-2F90-613D-4AF68963D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857FC9-9B5F-1F3A-E5FD-2CF59344B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F2BDF4-82E2-8755-1585-10BD706C0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D401FF-6CBC-40B8-A2D8-0E478ACCF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AF511D-4F51-E9F8-DC8B-4F4902C60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116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FCE85-75C3-EC75-C85D-3A8906D22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ECC1CD-8B90-09D8-F017-61B583A3D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CEE7FE-E115-A9DC-CE16-517AAD9D5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F8B151D-32FE-0A64-B189-306E63C4E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227986-D8F9-3703-7BA7-B9C3F7A07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2491105-2B39-C013-AD84-F59A2280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BA64061-66BB-7025-F176-19E3DFB1C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F018E6D-480C-9CB6-E95C-8C65F66D9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110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8EEEF5-5C5F-9783-982B-DA484DA0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9506E7-6FC0-FF12-0F87-11FC132B7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D5A3A4-D821-9222-6B87-F2DF5992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D626B8-5C28-1107-7172-A231C708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404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320759D-1CD0-F1BC-F553-EC8AA204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C8C940-2356-8AF6-31CF-5B7FA4121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20B36F-B79D-56DF-8601-67CC52BA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52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70FFC-624E-0144-3B11-678BCD79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9A5E8A-11C4-3C19-1041-6E1809D07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F9A13A-8389-C041-1618-869196EC3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A09D0D-BA67-27D7-3E8B-6AAB076EB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17A524-B02F-4A61-E269-D4752E0A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0FD2A5-6FD5-B9DA-559E-84D8F7BA7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18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700F3-01F0-44FD-8953-A67F12D8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88B0F8-EEB2-F448-70CA-821501F42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75B88F-168E-E632-20F6-44CFE176A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748783-B4C4-21DC-36D5-32F46734D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87E-BD8A-4DF3-8ACA-C211CAC10763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808D81-93A4-7E0B-FBE2-0D798901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128388-3C3B-E943-ABB9-6469F5F0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799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B89ECA7-78A6-8616-DB3A-270C78AB7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219673-378F-A675-8D3D-214513D59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0C0F50-7CDB-14A4-1955-E20232AAF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9887E-BD8A-4DF3-8ACA-C211CAC10763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FB5A5E-6087-A626-7340-7AC4C8805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70AE41-D516-F988-F845-A9B1BF836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36480-7034-4F31-8AB2-581372569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6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B5C9F-C245-C5B0-DB04-D8736B430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702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论文介绍</a:t>
            </a:r>
            <a:br>
              <a:rPr lang="en-US" altLang="zh-CN" dirty="0"/>
            </a:br>
            <a:r>
              <a:rPr lang="en-US" altLang="zh-CN" dirty="0"/>
              <a:t>2.</a:t>
            </a:r>
            <a:r>
              <a:rPr lang="zh-CN" altLang="en-US" dirty="0"/>
              <a:t>研究思路</a:t>
            </a:r>
            <a:br>
              <a:rPr lang="en-US" altLang="zh-CN" dirty="0"/>
            </a:br>
            <a:r>
              <a:rPr lang="zh-CN" altLang="en-US" sz="4000" dirty="0"/>
              <a:t>（针对点云数据给出一个相对焊接位置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1167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3F298-81D6-A9DF-C94D-A95D9AC98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E82BDA-16FD-FD15-D714-4FF166E4F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3" y="1371600"/>
            <a:ext cx="3648269" cy="28444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AE2033-A2B6-3A0A-44F2-CA63BAB59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037" y="1824925"/>
            <a:ext cx="3373925" cy="22064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CF241B-5FDF-CD9E-458D-3C3017DF7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421" y="1679832"/>
            <a:ext cx="3373925" cy="239597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427092A-3BB2-E35F-7D8D-FB509ED71FF9}"/>
              </a:ext>
            </a:extLst>
          </p:cNvPr>
          <p:cNvSpPr txBox="1"/>
          <p:nvPr/>
        </p:nvSpPr>
        <p:spPr>
          <a:xfrm>
            <a:off x="334880" y="399274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工件坐标系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175054-5AE1-1D3F-DF2A-3C8C419E7476}"/>
              </a:ext>
            </a:extLst>
          </p:cNvPr>
          <p:cNvSpPr txBox="1"/>
          <p:nvPr/>
        </p:nvSpPr>
        <p:spPr>
          <a:xfrm>
            <a:off x="250904" y="456326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裁剪工件点云，只保留焊缝区域特征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C2C90A-CA49-443B-7CD4-3337FAA571DA}"/>
              </a:ext>
            </a:extLst>
          </p:cNvPr>
          <p:cNvSpPr txBox="1"/>
          <p:nvPr/>
        </p:nvSpPr>
        <p:spPr>
          <a:xfrm>
            <a:off x="6013257" y="456326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取点云截面，获得截面几何特征，方便后续位置规划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9ED6AD-EB7E-9331-C58E-40984D559F3E}"/>
              </a:ext>
            </a:extLst>
          </p:cNvPr>
          <p:cNvSpPr txBox="1"/>
          <p:nvPr/>
        </p:nvSpPr>
        <p:spPr>
          <a:xfrm>
            <a:off x="7905114" y="274350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拟合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E422062-8D72-E7A9-74F7-A4A87C4CCB0A}"/>
              </a:ext>
            </a:extLst>
          </p:cNvPr>
          <p:cNvCxnSpPr/>
          <p:nvPr/>
        </p:nvCxnSpPr>
        <p:spPr>
          <a:xfrm>
            <a:off x="7905114" y="3310697"/>
            <a:ext cx="781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D4709BC-ACD8-DC53-EA2A-115DF6616FA1}"/>
              </a:ext>
            </a:extLst>
          </p:cNvPr>
          <p:cNvCxnSpPr/>
          <p:nvPr/>
        </p:nvCxnSpPr>
        <p:spPr>
          <a:xfrm>
            <a:off x="3431558" y="3320027"/>
            <a:ext cx="781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AB3E708-F3CA-CB65-BE7C-8B93990AB61F}"/>
              </a:ext>
            </a:extLst>
          </p:cNvPr>
          <p:cNvCxnSpPr>
            <a:cxnSpLocks/>
          </p:cNvCxnSpPr>
          <p:nvPr/>
        </p:nvCxnSpPr>
        <p:spPr>
          <a:xfrm flipV="1">
            <a:off x="950699" y="3711914"/>
            <a:ext cx="466529" cy="319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549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22BE54E-B264-2221-239B-E492F34EC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33" y="1798426"/>
            <a:ext cx="4153422" cy="283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16D272-6F4C-A429-6C02-3E6533E1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098" y="1798426"/>
            <a:ext cx="4320852" cy="2951017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728767C3-7A40-A8B4-F3E5-C93B088A4225}"/>
              </a:ext>
            </a:extLst>
          </p:cNvPr>
          <p:cNvSpPr/>
          <p:nvPr/>
        </p:nvSpPr>
        <p:spPr>
          <a:xfrm>
            <a:off x="10412185" y="3722914"/>
            <a:ext cx="167951" cy="20527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D637947-27AB-4FF3-B9DB-EC769ECD827C}"/>
              </a:ext>
            </a:extLst>
          </p:cNvPr>
          <p:cNvCxnSpPr/>
          <p:nvPr/>
        </p:nvCxnSpPr>
        <p:spPr>
          <a:xfrm>
            <a:off x="10580136" y="4488025"/>
            <a:ext cx="1381709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7890C7D-B1B4-7042-46B7-0191D33ACC3F}"/>
              </a:ext>
            </a:extLst>
          </p:cNvPr>
          <p:cNvCxnSpPr/>
          <p:nvPr/>
        </p:nvCxnSpPr>
        <p:spPr>
          <a:xfrm>
            <a:off x="10580136" y="3825551"/>
            <a:ext cx="1381709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D19B5AC-F85F-B407-4186-80AA633641C9}"/>
              </a:ext>
            </a:extLst>
          </p:cNvPr>
          <p:cNvSpPr txBox="1"/>
          <p:nvPr/>
        </p:nvSpPr>
        <p:spPr>
          <a:xfrm>
            <a:off x="1946346" y="4942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初始焊缝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D437B5-BD5F-013C-AE65-E334F5BA2111}"/>
              </a:ext>
            </a:extLst>
          </p:cNvPr>
          <p:cNvSpPr txBox="1"/>
          <p:nvPr/>
        </p:nvSpPr>
        <p:spPr>
          <a:xfrm>
            <a:off x="11084004" y="30173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焊接位置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374E14C-10CC-5882-7F82-5E0CD01697CE}"/>
              </a:ext>
            </a:extLst>
          </p:cNvPr>
          <p:cNvCxnSpPr>
            <a:stCxn id="13" idx="1"/>
          </p:cNvCxnSpPr>
          <p:nvPr/>
        </p:nvCxnSpPr>
        <p:spPr>
          <a:xfrm flipH="1">
            <a:off x="10580136" y="3201990"/>
            <a:ext cx="503868" cy="520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078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3561-A649-8720-4C1E-8B2C5414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C68478-5AD9-2131-BB91-639BCFB2E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33" y="1798426"/>
            <a:ext cx="4153422" cy="2836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E8FC75-7A9B-8CEB-51CF-78AE4CB6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098" y="1798426"/>
            <a:ext cx="4320852" cy="2951017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2C5E235A-1335-0191-5E33-C11BA1206E8E}"/>
              </a:ext>
            </a:extLst>
          </p:cNvPr>
          <p:cNvSpPr/>
          <p:nvPr/>
        </p:nvSpPr>
        <p:spPr>
          <a:xfrm>
            <a:off x="10412185" y="3722914"/>
            <a:ext cx="167951" cy="20527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0E46BD5-5E03-0F4C-E5A5-E8CA896FBDB8}"/>
              </a:ext>
            </a:extLst>
          </p:cNvPr>
          <p:cNvCxnSpPr/>
          <p:nvPr/>
        </p:nvCxnSpPr>
        <p:spPr>
          <a:xfrm>
            <a:off x="10580136" y="4488025"/>
            <a:ext cx="1381709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75569B5-C364-8672-9102-7D1F4AFC2F2A}"/>
              </a:ext>
            </a:extLst>
          </p:cNvPr>
          <p:cNvCxnSpPr/>
          <p:nvPr/>
        </p:nvCxnSpPr>
        <p:spPr>
          <a:xfrm>
            <a:off x="10580136" y="3825551"/>
            <a:ext cx="1381709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C7B699A-DE76-A5AC-3FE3-03680A3E0445}"/>
              </a:ext>
            </a:extLst>
          </p:cNvPr>
          <p:cNvSpPr txBox="1"/>
          <p:nvPr/>
        </p:nvSpPr>
        <p:spPr>
          <a:xfrm>
            <a:off x="1946346" y="4942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初始焊缝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FDC0FC2-5904-24A6-CAD1-FA22EC6EC7E4}"/>
              </a:ext>
            </a:extLst>
          </p:cNvPr>
          <p:cNvSpPr txBox="1"/>
          <p:nvPr/>
        </p:nvSpPr>
        <p:spPr>
          <a:xfrm>
            <a:off x="11084004" y="30173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焊接位置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27F45F6-4436-7393-9A7D-7053839DE81D}"/>
              </a:ext>
            </a:extLst>
          </p:cNvPr>
          <p:cNvCxnSpPr>
            <a:stCxn id="13" idx="1"/>
          </p:cNvCxnSpPr>
          <p:nvPr/>
        </p:nvCxnSpPr>
        <p:spPr>
          <a:xfrm flipH="1">
            <a:off x="10580136" y="3201990"/>
            <a:ext cx="503868" cy="520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45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7DBE8-A68A-8861-19D0-75DE93B7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Multi‑bead overlapping model with varying cross‑section profile for robotic GMAW‑based additive manufacturing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4B98E20-75EF-0703-CEB5-CC6B0E1DC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967" y="1972539"/>
            <a:ext cx="7603190" cy="27128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1571774-8FB3-C494-FDF3-352EE1F3E527}"/>
              </a:ext>
            </a:extLst>
          </p:cNvPr>
          <p:cNvSpPr txBox="1"/>
          <p:nvPr/>
        </p:nvSpPr>
        <p:spPr>
          <a:xfrm>
            <a:off x="1112874" y="5358810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场景单一：平板上的多道焊接，缺少层的叠加以及焊缝两端的约束</a:t>
            </a:r>
            <a:endParaRPr lang="en-US" altLang="zh-CN" dirty="0"/>
          </a:p>
          <a:p>
            <a:r>
              <a:rPr lang="zh-CN" altLang="en-US" dirty="0"/>
              <a:t>假设过多：叠加的焊道宽度不变；忽略焊道成型变化差异</a:t>
            </a:r>
          </a:p>
        </p:txBody>
      </p:sp>
    </p:spTree>
    <p:extLst>
      <p:ext uri="{BB962C8B-B14F-4D97-AF65-F5344CB8AC3E}">
        <p14:creationId xmlns:p14="http://schemas.microsoft.com/office/powerpoint/2010/main" val="1913599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28925-6629-0E48-78AC-86CEEDBE8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FDDB42-A96F-EF80-3B84-F45EDC74A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Optimal pass planning for robotic welding of large-dimension joints with nonuniform grooves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3B0EFA-8054-B972-C776-D8BE7D3B36C1}"/>
              </a:ext>
            </a:extLst>
          </p:cNvPr>
          <p:cNvSpPr txBox="1"/>
          <p:nvPr/>
        </p:nvSpPr>
        <p:spPr>
          <a:xfrm>
            <a:off x="1038907" y="5167312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假设过多：焊道都是圆拟合；每一层都是平整的</a:t>
            </a:r>
            <a:endParaRPr lang="en-US" altLang="zh-CN" dirty="0"/>
          </a:p>
          <a:p>
            <a:r>
              <a:rPr lang="zh-CN" altLang="en-US" dirty="0"/>
              <a:t>缺少实时调整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702764B-BABC-3BD8-C5AA-CDE752810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6517" y="1827422"/>
            <a:ext cx="7075242" cy="320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15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D9586-BA06-4C56-7ABF-F20579AEE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E475E-A96A-4DE2-6928-A0B6F490F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厚板 机 器 人多 层 多 道 焊接 路径规 划 研 究（</a:t>
            </a:r>
            <a:r>
              <a:rPr lang="en-US" altLang="zh-CN" dirty="0"/>
              <a:t>2019</a:t>
            </a:r>
            <a:r>
              <a:rPr lang="zh-CN" altLang="en-US" dirty="0"/>
              <a:t>，山东大学）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6DC784-DC2C-129E-3AC8-31EFF79E127A}"/>
              </a:ext>
            </a:extLst>
          </p:cNvPr>
          <p:cNvSpPr txBox="1"/>
          <p:nvPr/>
        </p:nvSpPr>
        <p:spPr>
          <a:xfrm>
            <a:off x="838200" y="5354049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等高划分焊道，计算得到起弧点位置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28DE72E-37D9-13E4-CF0A-1BB937132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61956"/>
          <a:stretch/>
        </p:blipFill>
        <p:spPr>
          <a:xfrm>
            <a:off x="739916" y="1970938"/>
            <a:ext cx="5880624" cy="2510333"/>
          </a:xfrm>
          <a:prstGeom prst="rect">
            <a:avLst/>
          </a:prstGeom>
        </p:spPr>
      </p:pic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72909249-58A9-C740-5703-868A1A85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306"/>
          <a:stretch/>
        </p:blipFill>
        <p:spPr>
          <a:xfrm>
            <a:off x="6843686" y="1689755"/>
            <a:ext cx="4367939" cy="307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6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ABCC4-5C6B-91A9-8A10-FF1F29F43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B75F7-FFFA-2BB4-324D-A12DFC7F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WebGL</a:t>
            </a:r>
            <a:r>
              <a:rPr lang="zh-CN" altLang="en-US" dirty="0"/>
              <a:t>的焊接机器人仿真及多层多道路径规划（</a:t>
            </a:r>
            <a:r>
              <a:rPr lang="en-US" altLang="zh-CN" dirty="0"/>
              <a:t>2023</a:t>
            </a:r>
            <a:r>
              <a:rPr lang="zh-CN" altLang="en-US" dirty="0"/>
              <a:t>，上海交大）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AB45AD-B9C9-BDF5-75CB-C1FA3DAE05A8}"/>
              </a:ext>
            </a:extLst>
          </p:cNvPr>
          <p:cNvSpPr txBox="1"/>
          <p:nvPr/>
        </p:nvSpPr>
        <p:spPr>
          <a:xfrm>
            <a:off x="731136" y="5846544"/>
            <a:ext cx="5894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点云数据处理，根据特征点计算得到焊接位置</a:t>
            </a:r>
            <a:endParaRPr lang="en-US" altLang="zh-CN" dirty="0"/>
          </a:p>
          <a:p>
            <a:r>
              <a:rPr lang="zh-CN" altLang="en-US" dirty="0"/>
              <a:t>缺点：直焊（缺少摆动焊接规划），实验中焊板才</a:t>
            </a:r>
            <a:r>
              <a:rPr lang="en-US" altLang="zh-CN" dirty="0"/>
              <a:t>20mm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66DDB98-7856-CEA4-F04F-CFEDF7886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804" y="1738535"/>
            <a:ext cx="4727605" cy="40201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4016F22-102C-1330-EEEE-F389E86E6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35" y="1912346"/>
            <a:ext cx="5447415" cy="36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56237-48FE-B808-27E2-C65E3CD07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CA3A4C-2958-F542-6DE0-F7966839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实际实验记录（</a:t>
            </a:r>
            <a:r>
              <a:rPr lang="en-US" altLang="zh-CN" dirty="0"/>
              <a:t>30mm</a:t>
            </a:r>
            <a:r>
              <a:rPr lang="zh-CN" altLang="en-US" dirty="0"/>
              <a:t>厚度，</a:t>
            </a:r>
            <a:r>
              <a:rPr lang="en-US" altLang="zh-CN" dirty="0"/>
              <a:t>30°</a:t>
            </a:r>
            <a:r>
              <a:rPr lang="zh-CN" altLang="en-US" dirty="0"/>
              <a:t>坡口）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C7B5F0-7C8D-F207-616D-A10B850E9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41" y="1928038"/>
            <a:ext cx="2879889" cy="38383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13E011-1CE3-92C0-3126-5FAC25D30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130" y="2756689"/>
            <a:ext cx="3609989" cy="19153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43E4203-25CB-72F0-A04B-5635A5D08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073" y="1690688"/>
            <a:ext cx="5407109" cy="394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23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1EEA7-A7CE-DF15-1379-CDBD963A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研究思路：</a:t>
            </a:r>
            <a:br>
              <a:rPr lang="en-US" altLang="zh-CN" dirty="0"/>
            </a:br>
            <a:r>
              <a:rPr lang="zh-CN" altLang="en-US" dirty="0"/>
              <a:t>点云数据处理</a:t>
            </a:r>
            <a:r>
              <a:rPr lang="en-US" altLang="zh-CN" dirty="0"/>
              <a:t>+</a:t>
            </a:r>
            <a:r>
              <a:rPr lang="zh-CN" altLang="en-US" dirty="0"/>
              <a:t>焊道规划</a:t>
            </a:r>
            <a:r>
              <a:rPr lang="en-US" altLang="zh-CN" dirty="0"/>
              <a:t>+</a:t>
            </a:r>
            <a:r>
              <a:rPr lang="zh-CN" altLang="en-US" dirty="0"/>
              <a:t>成熟工艺参数参考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CFC32D-7F3A-C73E-166F-8CFB48035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对点云数据处理，取截面，找到焊接位置（高度</a:t>
            </a:r>
            <a:r>
              <a:rPr lang="en-US" altLang="zh-CN" sz="1800" dirty="0"/>
              <a:t>3mm,</a:t>
            </a:r>
            <a:r>
              <a:rPr lang="zh-CN" altLang="en-US" sz="1800" dirty="0"/>
              <a:t> 水平中心）</a:t>
            </a:r>
            <a:endParaRPr lang="en-US" altLang="zh-CN" sz="1800" dirty="0"/>
          </a:p>
          <a:p>
            <a:r>
              <a:rPr lang="zh-CN" altLang="en-US" sz="1800" dirty="0"/>
              <a:t>摆动幅度：左右留</a:t>
            </a:r>
            <a:r>
              <a:rPr lang="en-US" altLang="zh-CN" sz="1800" dirty="0"/>
              <a:t>2-3mm</a:t>
            </a:r>
            <a:r>
              <a:rPr lang="zh-CN" altLang="en-US" sz="1800" dirty="0"/>
              <a:t>即可</a:t>
            </a:r>
            <a:endParaRPr lang="en-US" altLang="zh-CN" sz="1800" dirty="0"/>
          </a:p>
          <a:p>
            <a:r>
              <a:rPr lang="zh-CN" altLang="en-US" sz="1800" dirty="0"/>
              <a:t>焊接速度：根据填充面积确定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690AB54-F02F-2BD0-979D-B060B1E1B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557" y="2303454"/>
            <a:ext cx="5474093" cy="400335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4DA0AAC-39BD-4CA9-C909-DCEA3BEB7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27067" t="9820" r="28654"/>
          <a:stretch/>
        </p:blipFill>
        <p:spPr>
          <a:xfrm rot="16200000">
            <a:off x="2042413" y="1383492"/>
            <a:ext cx="2316198" cy="628966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9554182-4A94-631E-A30F-68D964846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50" y="2849444"/>
            <a:ext cx="411462" cy="143787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D25F7F8-97DE-80AD-A908-FE2910C11B59}"/>
              </a:ext>
            </a:extLst>
          </p:cNvPr>
          <p:cNvCxnSpPr/>
          <p:nvPr/>
        </p:nvCxnSpPr>
        <p:spPr>
          <a:xfrm>
            <a:off x="3707607" y="5257800"/>
            <a:ext cx="169306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4DC2212-3FA9-0D4A-48FC-976BF4980AE8}"/>
              </a:ext>
            </a:extLst>
          </p:cNvPr>
          <p:cNvCxnSpPr>
            <a:cxnSpLocks/>
          </p:cNvCxnSpPr>
          <p:nvPr/>
        </p:nvCxnSpPr>
        <p:spPr>
          <a:xfrm flipH="1" flipV="1">
            <a:off x="3650456" y="2993231"/>
            <a:ext cx="57151" cy="226456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025AFA3-3815-E5FC-16E9-B2193AF8DF11}"/>
              </a:ext>
            </a:extLst>
          </p:cNvPr>
          <p:cNvCxnSpPr>
            <a:cxnSpLocks/>
          </p:cNvCxnSpPr>
          <p:nvPr/>
        </p:nvCxnSpPr>
        <p:spPr>
          <a:xfrm>
            <a:off x="3593306" y="551196"/>
            <a:ext cx="771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63EC260F-0506-E969-7188-68837729A079}"/>
              </a:ext>
            </a:extLst>
          </p:cNvPr>
          <p:cNvCxnSpPr>
            <a:cxnSpLocks/>
          </p:cNvCxnSpPr>
          <p:nvPr/>
        </p:nvCxnSpPr>
        <p:spPr>
          <a:xfrm>
            <a:off x="4307681" y="551196"/>
            <a:ext cx="0" cy="2298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51B018A-B8BF-238D-2C9D-0DAA9E9ACFA3}"/>
              </a:ext>
            </a:extLst>
          </p:cNvPr>
          <p:cNvCxnSpPr>
            <a:cxnSpLocks/>
          </p:cNvCxnSpPr>
          <p:nvPr/>
        </p:nvCxnSpPr>
        <p:spPr>
          <a:xfrm>
            <a:off x="3614737" y="2544302"/>
            <a:ext cx="692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521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BBB1-286A-3101-D372-80345361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1243017-DD01-F52D-CF98-E4AA8EDCD27A}"/>
              </a:ext>
            </a:extLst>
          </p:cNvPr>
          <p:cNvCxnSpPr/>
          <p:nvPr/>
        </p:nvCxnSpPr>
        <p:spPr>
          <a:xfrm>
            <a:off x="6580077" y="2369583"/>
            <a:ext cx="0" cy="12475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BD599D0-E032-D920-3BB2-B86F01E8077A}"/>
              </a:ext>
            </a:extLst>
          </p:cNvPr>
          <p:cNvCxnSpPr>
            <a:cxnSpLocks/>
          </p:cNvCxnSpPr>
          <p:nvPr/>
        </p:nvCxnSpPr>
        <p:spPr>
          <a:xfrm>
            <a:off x="6580077" y="3617137"/>
            <a:ext cx="4749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A01B595-28A0-CE86-7B6A-55DA03069E20}"/>
              </a:ext>
            </a:extLst>
          </p:cNvPr>
          <p:cNvCxnSpPr>
            <a:cxnSpLocks/>
          </p:cNvCxnSpPr>
          <p:nvPr/>
        </p:nvCxnSpPr>
        <p:spPr>
          <a:xfrm flipH="1">
            <a:off x="7054998" y="2369583"/>
            <a:ext cx="971107" cy="12475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A0BDA25-0A5E-6EC4-914A-CD980CD0F30A}"/>
              </a:ext>
            </a:extLst>
          </p:cNvPr>
          <p:cNvCxnSpPr>
            <a:cxnSpLocks/>
          </p:cNvCxnSpPr>
          <p:nvPr/>
        </p:nvCxnSpPr>
        <p:spPr>
          <a:xfrm>
            <a:off x="9155074" y="3035375"/>
            <a:ext cx="67856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8EC0DEF5-F703-39FA-FD51-025A0657F9D1}"/>
              </a:ext>
            </a:extLst>
          </p:cNvPr>
          <p:cNvSpPr/>
          <p:nvPr/>
        </p:nvSpPr>
        <p:spPr>
          <a:xfrm>
            <a:off x="6572988" y="3069718"/>
            <a:ext cx="836428" cy="122117"/>
          </a:xfrm>
          <a:custGeom>
            <a:avLst/>
            <a:gdLst>
              <a:gd name="connsiteX0" fmla="*/ 0 w 836428"/>
              <a:gd name="connsiteY0" fmla="*/ 122117 h 122117"/>
              <a:gd name="connsiteX1" fmla="*/ 170121 w 836428"/>
              <a:gd name="connsiteY1" fmla="*/ 1615 h 122117"/>
              <a:gd name="connsiteX2" fmla="*/ 425303 w 836428"/>
              <a:gd name="connsiteY2" fmla="*/ 51233 h 122117"/>
              <a:gd name="connsiteX3" fmla="*/ 687572 w 836428"/>
              <a:gd name="connsiteY3" fmla="*/ 29968 h 122117"/>
              <a:gd name="connsiteX4" fmla="*/ 836428 w 836428"/>
              <a:gd name="connsiteY4" fmla="*/ 58322 h 122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428" h="122117">
                <a:moveTo>
                  <a:pt x="0" y="122117"/>
                </a:moveTo>
                <a:cubicBezTo>
                  <a:pt x="49618" y="67773"/>
                  <a:pt x="99237" y="13429"/>
                  <a:pt x="170121" y="1615"/>
                </a:cubicBezTo>
                <a:cubicBezTo>
                  <a:pt x="241005" y="-10199"/>
                  <a:pt x="339061" y="46508"/>
                  <a:pt x="425303" y="51233"/>
                </a:cubicBezTo>
                <a:cubicBezTo>
                  <a:pt x="511545" y="55958"/>
                  <a:pt x="619051" y="28787"/>
                  <a:pt x="687572" y="29968"/>
                </a:cubicBezTo>
                <a:cubicBezTo>
                  <a:pt x="756093" y="31149"/>
                  <a:pt x="796260" y="44735"/>
                  <a:pt x="836428" y="5832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43C41CF-F02F-4F08-4EEA-AC4388316576}"/>
              </a:ext>
            </a:extLst>
          </p:cNvPr>
          <p:cNvCxnSpPr/>
          <p:nvPr/>
        </p:nvCxnSpPr>
        <p:spPr>
          <a:xfrm>
            <a:off x="9004300" y="2457892"/>
            <a:ext cx="0" cy="12475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36C4197-D614-4883-28F7-092F5CB50E1A}"/>
              </a:ext>
            </a:extLst>
          </p:cNvPr>
          <p:cNvCxnSpPr>
            <a:cxnSpLocks/>
          </p:cNvCxnSpPr>
          <p:nvPr/>
        </p:nvCxnSpPr>
        <p:spPr>
          <a:xfrm>
            <a:off x="9004300" y="3705446"/>
            <a:ext cx="4749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200E58F-BC97-1C20-6A5A-77A41583D711}"/>
              </a:ext>
            </a:extLst>
          </p:cNvPr>
          <p:cNvCxnSpPr>
            <a:cxnSpLocks/>
          </p:cNvCxnSpPr>
          <p:nvPr/>
        </p:nvCxnSpPr>
        <p:spPr>
          <a:xfrm flipH="1">
            <a:off x="9479221" y="2457892"/>
            <a:ext cx="971107" cy="12475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C0A8DBBA-8DF5-78FC-49A8-041C1727769B}"/>
              </a:ext>
            </a:extLst>
          </p:cNvPr>
          <p:cNvSpPr/>
          <p:nvPr/>
        </p:nvSpPr>
        <p:spPr>
          <a:xfrm>
            <a:off x="8997211" y="3158027"/>
            <a:ext cx="836428" cy="122117"/>
          </a:xfrm>
          <a:custGeom>
            <a:avLst/>
            <a:gdLst>
              <a:gd name="connsiteX0" fmla="*/ 0 w 836428"/>
              <a:gd name="connsiteY0" fmla="*/ 122117 h 122117"/>
              <a:gd name="connsiteX1" fmla="*/ 170121 w 836428"/>
              <a:gd name="connsiteY1" fmla="*/ 1615 h 122117"/>
              <a:gd name="connsiteX2" fmla="*/ 425303 w 836428"/>
              <a:gd name="connsiteY2" fmla="*/ 51233 h 122117"/>
              <a:gd name="connsiteX3" fmla="*/ 687572 w 836428"/>
              <a:gd name="connsiteY3" fmla="*/ 29968 h 122117"/>
              <a:gd name="connsiteX4" fmla="*/ 836428 w 836428"/>
              <a:gd name="connsiteY4" fmla="*/ 58322 h 122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428" h="122117">
                <a:moveTo>
                  <a:pt x="0" y="122117"/>
                </a:moveTo>
                <a:cubicBezTo>
                  <a:pt x="49618" y="67773"/>
                  <a:pt x="99237" y="13429"/>
                  <a:pt x="170121" y="1615"/>
                </a:cubicBezTo>
                <a:cubicBezTo>
                  <a:pt x="241005" y="-10199"/>
                  <a:pt x="339061" y="46508"/>
                  <a:pt x="425303" y="51233"/>
                </a:cubicBezTo>
                <a:cubicBezTo>
                  <a:pt x="511545" y="55958"/>
                  <a:pt x="619051" y="28787"/>
                  <a:pt x="687572" y="29968"/>
                </a:cubicBezTo>
                <a:cubicBezTo>
                  <a:pt x="756093" y="31149"/>
                  <a:pt x="796260" y="44735"/>
                  <a:pt x="836428" y="5832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6C0A07B-FB19-9E32-D0B2-CDF473B0AAD0}"/>
              </a:ext>
            </a:extLst>
          </p:cNvPr>
          <p:cNvCxnSpPr>
            <a:cxnSpLocks/>
          </p:cNvCxnSpPr>
          <p:nvPr/>
        </p:nvCxnSpPr>
        <p:spPr>
          <a:xfrm>
            <a:off x="9004300" y="3191835"/>
            <a:ext cx="82933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B616955F-80A5-DA9F-0792-9A4E4B6813AB}"/>
              </a:ext>
            </a:extLst>
          </p:cNvPr>
          <p:cNvSpPr/>
          <p:nvPr/>
        </p:nvSpPr>
        <p:spPr>
          <a:xfrm>
            <a:off x="9406196" y="2967223"/>
            <a:ext cx="146050" cy="1363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内容占位符 30">
            <a:extLst>
              <a:ext uri="{FF2B5EF4-FFF2-40B4-BE49-F238E27FC236}">
                <a16:creationId xmlns:a16="http://schemas.microsoft.com/office/drawing/2014/main" id="{6AA011AB-B9B8-8116-FD52-AF89B2F01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762" y="3158027"/>
            <a:ext cx="3907875" cy="13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78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8392B7-1F7A-B8A2-25C0-98D1D828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348" y="989482"/>
            <a:ext cx="8309304" cy="48790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6403DD-2BF1-0CF3-E226-389064F24645}"/>
              </a:ext>
            </a:extLst>
          </p:cNvPr>
          <p:cNvSpPr txBox="1"/>
          <p:nvPr/>
        </p:nvSpPr>
        <p:spPr>
          <a:xfrm>
            <a:off x="8341569" y="37426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相机坐标系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09A3D2-95C3-CF26-328E-55E02AC66716}"/>
              </a:ext>
            </a:extLst>
          </p:cNvPr>
          <p:cNvSpPr txBox="1"/>
          <p:nvPr/>
        </p:nvSpPr>
        <p:spPr>
          <a:xfrm>
            <a:off x="1614197" y="494566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我自己定义的工件坐标系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059F19-8AF7-565A-98F0-115B5E0833ED}"/>
              </a:ext>
            </a:extLst>
          </p:cNvPr>
          <p:cNvSpPr txBox="1"/>
          <p:nvPr/>
        </p:nvSpPr>
        <p:spPr>
          <a:xfrm>
            <a:off x="3784022" y="22069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工件点云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92B8F08-6967-CCF3-0DE6-C7D41B4A8266}"/>
              </a:ext>
            </a:extLst>
          </p:cNvPr>
          <p:cNvCxnSpPr>
            <a:cxnSpLocks/>
          </p:cNvCxnSpPr>
          <p:nvPr/>
        </p:nvCxnSpPr>
        <p:spPr>
          <a:xfrm flipV="1">
            <a:off x="3191069" y="4432041"/>
            <a:ext cx="261258" cy="33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874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283</Words>
  <Application>Microsoft Office PowerPoint</Application>
  <PresentationFormat>宽屏</PresentationFormat>
  <Paragraphs>29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1.论文介绍 2.研究思路 （针对点云数据给出一个相对焊接位置）</vt:lpstr>
      <vt:lpstr>Multi‑bead overlapping model with varying cross‑section profile for robotic GMAW‑based additive manufacturing</vt:lpstr>
      <vt:lpstr>Optimal pass planning for robotic welding of large-dimension joints with nonuniform grooves</vt:lpstr>
      <vt:lpstr>厚板 机 器 人多 层 多 道 焊接 路径规 划 研 究（2019，山东大学）</vt:lpstr>
      <vt:lpstr>基于WebGL的焊接机器人仿真及多层多道路径规划（2023，上海交大）</vt:lpstr>
      <vt:lpstr>实际实验记录（30mm厚度，30°坡口）</vt:lpstr>
      <vt:lpstr>研究思路： 点云数据处理+焊道规划+成熟工艺参数参考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Wang</dc:creator>
  <cp:lastModifiedBy>Kevin Wang</cp:lastModifiedBy>
  <cp:revision>8</cp:revision>
  <dcterms:created xsi:type="dcterms:W3CDTF">2024-11-19T04:31:16Z</dcterms:created>
  <dcterms:modified xsi:type="dcterms:W3CDTF">2024-12-03T08:33:58Z</dcterms:modified>
</cp:coreProperties>
</file>